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WenQuanYi" charset="1" panose="020B0606030804020204"/>
      <p:regular r:id="rId14"/>
    </p:embeddedFont>
    <p:embeddedFont>
      <p:font typeface="Marcellus" charset="1" panose="020E0602050203020307"/>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96233" y="-206777"/>
            <a:ext cx="2163067" cy="375295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810109" y="6641098"/>
            <a:ext cx="5730130" cy="4777205"/>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239687">
            <a:off x="-1595429" y="-1178094"/>
            <a:ext cx="5248259" cy="5695590"/>
          </a:xfrm>
          <a:prstGeom prst="rect">
            <a:avLst/>
          </a:prstGeom>
        </p:spPr>
      </p:pic>
      <p:sp>
        <p:nvSpPr>
          <p:cNvPr name="TextBox 7" id="7"/>
          <p:cNvSpPr txBox="true"/>
          <p:nvPr/>
        </p:nvSpPr>
        <p:spPr>
          <a:xfrm rot="0">
            <a:off x="3079370" y="2272628"/>
            <a:ext cx="12129260" cy="4003666"/>
          </a:xfrm>
          <a:prstGeom prst="rect">
            <a:avLst/>
          </a:prstGeom>
        </p:spPr>
        <p:txBody>
          <a:bodyPr anchor="t" rtlCol="false" tIns="0" lIns="0" bIns="0" rIns="0">
            <a:spAutoFit/>
          </a:bodyPr>
          <a:lstStyle/>
          <a:p>
            <a:pPr algn="ctr">
              <a:lnSpc>
                <a:spcPts val="16100"/>
              </a:lnSpc>
            </a:pPr>
            <a:r>
              <a:rPr lang="en-US" sz="11500">
                <a:solidFill>
                  <a:srgbClr val="000000"/>
                </a:solidFill>
                <a:latin typeface="Marcellus"/>
              </a:rPr>
              <a:t>Data Inflation Rate of Countries</a:t>
            </a:r>
          </a:p>
        </p:txBody>
      </p:sp>
      <p:sp>
        <p:nvSpPr>
          <p:cNvPr name="TextBox 8" id="8"/>
          <p:cNvSpPr txBox="true"/>
          <p:nvPr/>
        </p:nvSpPr>
        <p:spPr>
          <a:xfrm rot="0">
            <a:off x="4172387" y="1193450"/>
            <a:ext cx="9163522" cy="933450"/>
          </a:xfrm>
          <a:prstGeom prst="rect">
            <a:avLst/>
          </a:prstGeom>
        </p:spPr>
        <p:txBody>
          <a:bodyPr anchor="t" rtlCol="false" tIns="0" lIns="0" bIns="0" rIns="0">
            <a:spAutoFit/>
          </a:bodyPr>
          <a:lstStyle/>
          <a:p>
            <a:pPr algn="ctr">
              <a:lnSpc>
                <a:spcPts val="3600"/>
              </a:lnSpc>
            </a:pPr>
            <a:r>
              <a:rPr lang="en-US" sz="3000">
                <a:solidFill>
                  <a:srgbClr val="000000"/>
                </a:solidFill>
                <a:latin typeface="Roboto"/>
              </a:rPr>
              <a:t>INTRODUCTION TO DATA SCIENCE </a:t>
            </a:r>
          </a:p>
          <a:p>
            <a:pPr algn="ctr">
              <a:lnSpc>
                <a:spcPts val="3600"/>
              </a:lnSpc>
            </a:pPr>
          </a:p>
        </p:txBody>
      </p:sp>
      <p:sp>
        <p:nvSpPr>
          <p:cNvPr name="TextBox 9" id="9"/>
          <p:cNvSpPr txBox="true"/>
          <p:nvPr/>
        </p:nvSpPr>
        <p:spPr>
          <a:xfrm rot="0">
            <a:off x="6535268" y="7143645"/>
            <a:ext cx="5499300" cy="933450"/>
          </a:xfrm>
          <a:prstGeom prst="rect">
            <a:avLst/>
          </a:prstGeom>
        </p:spPr>
        <p:txBody>
          <a:bodyPr anchor="t" rtlCol="false" tIns="0" lIns="0" bIns="0" rIns="0">
            <a:spAutoFit/>
          </a:bodyPr>
          <a:lstStyle/>
          <a:p>
            <a:pPr algn="ctr">
              <a:lnSpc>
                <a:spcPts val="3600"/>
              </a:lnSpc>
            </a:pPr>
            <a:r>
              <a:rPr lang="en-US" sz="3000">
                <a:solidFill>
                  <a:srgbClr val="000000"/>
                </a:solidFill>
                <a:latin typeface="Roboto"/>
              </a:rPr>
              <a:t>Yap Ming Yee (0126471)</a:t>
            </a:r>
          </a:p>
          <a:p>
            <a:pPr algn="ctr">
              <a:lnSpc>
                <a:spcPts val="3600"/>
              </a:lnSpc>
            </a:pPr>
            <a:r>
              <a:rPr lang="en-US" sz="3000">
                <a:solidFill>
                  <a:srgbClr val="000000"/>
                </a:solidFill>
                <a:latin typeface="Roboto"/>
              </a:rPr>
              <a:t>Teoh Zhen Ee (0128372)</a:t>
            </a:r>
          </a:p>
        </p:txBody>
      </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93729" y="7391295"/>
            <a:ext cx="4044858" cy="241956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82401" y="2066608"/>
            <a:ext cx="15732722" cy="3250277"/>
          </a:xfrm>
          <a:prstGeom prst="rect">
            <a:avLst/>
          </a:prstGeom>
        </p:spPr>
      </p:pic>
      <p:sp>
        <p:nvSpPr>
          <p:cNvPr name="TextBox 3" id="3"/>
          <p:cNvSpPr txBox="true"/>
          <p:nvPr/>
        </p:nvSpPr>
        <p:spPr>
          <a:xfrm rot="0">
            <a:off x="6732731" y="-161925"/>
            <a:ext cx="4822538" cy="1372604"/>
          </a:xfrm>
          <a:prstGeom prst="rect">
            <a:avLst/>
          </a:prstGeom>
        </p:spPr>
        <p:txBody>
          <a:bodyPr anchor="t" rtlCol="false" tIns="0" lIns="0" bIns="0" rIns="0">
            <a:spAutoFit/>
          </a:bodyPr>
          <a:lstStyle/>
          <a:p>
            <a:pPr algn="ctr">
              <a:lnSpc>
                <a:spcPts val="11121"/>
              </a:lnSpc>
            </a:pPr>
            <a:r>
              <a:rPr lang="en-US" sz="7944">
                <a:solidFill>
                  <a:srgbClr val="000000"/>
                </a:solidFill>
                <a:latin typeface="WenQuanYi"/>
              </a:rPr>
              <a:t>Discussion</a:t>
            </a:r>
          </a:p>
        </p:txBody>
      </p:sp>
      <p:sp>
        <p:nvSpPr>
          <p:cNvPr name="TextBox 4" id="4"/>
          <p:cNvSpPr txBox="true"/>
          <p:nvPr/>
        </p:nvSpPr>
        <p:spPr>
          <a:xfrm rot="0">
            <a:off x="9139238" y="1019175"/>
            <a:ext cx="9525" cy="1228725"/>
          </a:xfrm>
          <a:prstGeom prst="rect">
            <a:avLst/>
          </a:prstGeom>
        </p:spPr>
        <p:txBody>
          <a:bodyPr anchor="t" rtlCol="false" tIns="0" lIns="0" bIns="0" rIns="0">
            <a:spAutoFit/>
          </a:bodyPr>
          <a:lstStyle/>
          <a:p>
            <a:pPr algn="ctr">
              <a:lnSpc>
                <a:spcPts val="9600"/>
              </a:lnSpc>
              <a:spcBef>
                <a:spcPct val="0"/>
              </a:spcBef>
            </a:pPr>
          </a:p>
        </p:txBody>
      </p:sp>
      <p:sp>
        <p:nvSpPr>
          <p:cNvPr name="TextBox 5" id="5"/>
          <p:cNvSpPr txBox="true"/>
          <p:nvPr/>
        </p:nvSpPr>
        <p:spPr>
          <a:xfrm rot="0">
            <a:off x="412510" y="1305242"/>
            <a:ext cx="17453456" cy="589915"/>
          </a:xfrm>
          <a:prstGeom prst="rect">
            <a:avLst/>
          </a:prstGeom>
        </p:spPr>
        <p:txBody>
          <a:bodyPr anchor="t" rtlCol="false" tIns="0" lIns="0" bIns="0" rIns="0">
            <a:spAutoFit/>
          </a:bodyPr>
          <a:lstStyle/>
          <a:p>
            <a:pPr algn="ctr">
              <a:lnSpc>
                <a:spcPts val="4759"/>
              </a:lnSpc>
            </a:pPr>
            <a:r>
              <a:rPr lang="en-US" sz="3399">
                <a:solidFill>
                  <a:srgbClr val="000000"/>
                </a:solidFill>
                <a:latin typeface="WenQuanYi"/>
              </a:rPr>
              <a:t>  Next, we will be talking about the influence of countries that colonized other countries. </a:t>
            </a:r>
          </a:p>
        </p:txBody>
      </p:sp>
      <p:sp>
        <p:nvSpPr>
          <p:cNvPr name="TextBox 6" id="6"/>
          <p:cNvSpPr txBox="true"/>
          <p:nvPr/>
        </p:nvSpPr>
        <p:spPr>
          <a:xfrm rot="0">
            <a:off x="0" y="5412134"/>
            <a:ext cx="17971254" cy="3933508"/>
          </a:xfrm>
          <a:prstGeom prst="rect">
            <a:avLst/>
          </a:prstGeom>
        </p:spPr>
        <p:txBody>
          <a:bodyPr anchor="t" rtlCol="false" tIns="0" lIns="0" bIns="0" rIns="0">
            <a:spAutoFit/>
          </a:bodyPr>
          <a:lstStyle/>
          <a:p>
            <a:pPr algn="ctr">
              <a:lnSpc>
                <a:spcPts val="4462"/>
              </a:lnSpc>
            </a:pPr>
            <a:r>
              <a:rPr lang="en-US" sz="3187">
                <a:solidFill>
                  <a:srgbClr val="000000"/>
                </a:solidFill>
                <a:latin typeface="WenQuanYi"/>
              </a:rPr>
              <a:t> We can see the inflation rate of Spain, the country that colonized both Colombia and Costa Rica, has never achieve a 20% Inflation rate over the period of 61 years. Although Colombia doesn’t have hyperinflation, their inflation rate is still higher than Spain, on the other hand, Costa Rica has had hyperinflation at some point of the countries’ independence. This does not provide enough evidence that Spain the country which colonized Costa Rica is the main caused of its Inflation rate. We will use another example.</a:t>
            </a:r>
          </a:p>
          <a:p>
            <a:pPr algn="ctr">
              <a:lnSpc>
                <a:spcPts val="446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00402" y="1210679"/>
            <a:ext cx="16758898" cy="3554360"/>
          </a:xfrm>
          <a:prstGeom prst="rect">
            <a:avLst/>
          </a:prstGeom>
        </p:spPr>
      </p:pic>
      <p:sp>
        <p:nvSpPr>
          <p:cNvPr name="TextBox 3" id="3"/>
          <p:cNvSpPr txBox="true"/>
          <p:nvPr/>
        </p:nvSpPr>
        <p:spPr>
          <a:xfrm rot="0">
            <a:off x="6732731" y="-161925"/>
            <a:ext cx="4822538" cy="1372604"/>
          </a:xfrm>
          <a:prstGeom prst="rect">
            <a:avLst/>
          </a:prstGeom>
        </p:spPr>
        <p:txBody>
          <a:bodyPr anchor="t" rtlCol="false" tIns="0" lIns="0" bIns="0" rIns="0">
            <a:spAutoFit/>
          </a:bodyPr>
          <a:lstStyle/>
          <a:p>
            <a:pPr algn="ctr">
              <a:lnSpc>
                <a:spcPts val="11121"/>
              </a:lnSpc>
            </a:pPr>
            <a:r>
              <a:rPr lang="en-US" sz="7944">
                <a:solidFill>
                  <a:srgbClr val="000000"/>
                </a:solidFill>
                <a:latin typeface="WenQuanYi"/>
              </a:rPr>
              <a:t>Discussion</a:t>
            </a:r>
          </a:p>
        </p:txBody>
      </p:sp>
      <p:sp>
        <p:nvSpPr>
          <p:cNvPr name="TextBox 4" id="4"/>
          <p:cNvSpPr txBox="true"/>
          <p:nvPr/>
        </p:nvSpPr>
        <p:spPr>
          <a:xfrm rot="0">
            <a:off x="9139238" y="1019175"/>
            <a:ext cx="9525" cy="1228725"/>
          </a:xfrm>
          <a:prstGeom prst="rect">
            <a:avLst/>
          </a:prstGeom>
        </p:spPr>
        <p:txBody>
          <a:bodyPr anchor="t" rtlCol="false" tIns="0" lIns="0" bIns="0" rIns="0">
            <a:spAutoFit/>
          </a:bodyPr>
          <a:lstStyle/>
          <a:p>
            <a:pPr algn="ctr">
              <a:lnSpc>
                <a:spcPts val="9600"/>
              </a:lnSpc>
              <a:spcBef>
                <a:spcPct val="0"/>
              </a:spcBef>
            </a:pPr>
          </a:p>
        </p:txBody>
      </p:sp>
      <p:sp>
        <p:nvSpPr>
          <p:cNvPr name="TextBox 5" id="5"/>
          <p:cNvSpPr txBox="true"/>
          <p:nvPr/>
        </p:nvSpPr>
        <p:spPr>
          <a:xfrm rot="0">
            <a:off x="9525" y="5976665"/>
            <a:ext cx="18278475" cy="2459611"/>
          </a:xfrm>
          <a:prstGeom prst="rect">
            <a:avLst/>
          </a:prstGeom>
        </p:spPr>
        <p:txBody>
          <a:bodyPr anchor="t" rtlCol="false" tIns="0" lIns="0" bIns="0" rIns="0">
            <a:spAutoFit/>
          </a:bodyPr>
          <a:lstStyle/>
          <a:p>
            <a:pPr algn="ctr">
              <a:lnSpc>
                <a:spcPts val="3908"/>
              </a:lnSpc>
            </a:pPr>
            <a:r>
              <a:rPr lang="en-US" sz="2792">
                <a:solidFill>
                  <a:srgbClr val="000000"/>
                </a:solidFill>
                <a:latin typeface="WenQuanYi"/>
              </a:rPr>
              <a:t> France is the country that colonized both Haiti and Burkina Faso. Both colonized countries have had unstable economy over the years since their independence from France. Haiti and Burkina Faso both have periods of hyperinflation and has never had a period of economy stability like France. France’s economy has never differ away more then 5% over the period of 61 years.</a:t>
            </a:r>
          </a:p>
          <a:p>
            <a:pPr algn="ctr">
              <a:lnSpc>
                <a:spcPts val="390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3267" y="1462807"/>
            <a:ext cx="16451942" cy="3416942"/>
          </a:xfrm>
          <a:prstGeom prst="rect">
            <a:avLst/>
          </a:prstGeom>
        </p:spPr>
      </p:pic>
      <p:sp>
        <p:nvSpPr>
          <p:cNvPr name="TextBox 3" id="3"/>
          <p:cNvSpPr txBox="true"/>
          <p:nvPr/>
        </p:nvSpPr>
        <p:spPr>
          <a:xfrm rot="0">
            <a:off x="6732731" y="-161925"/>
            <a:ext cx="4822538" cy="1372604"/>
          </a:xfrm>
          <a:prstGeom prst="rect">
            <a:avLst/>
          </a:prstGeom>
        </p:spPr>
        <p:txBody>
          <a:bodyPr anchor="t" rtlCol="false" tIns="0" lIns="0" bIns="0" rIns="0">
            <a:spAutoFit/>
          </a:bodyPr>
          <a:lstStyle/>
          <a:p>
            <a:pPr algn="ctr">
              <a:lnSpc>
                <a:spcPts val="11121"/>
              </a:lnSpc>
            </a:pPr>
            <a:r>
              <a:rPr lang="en-US" sz="7944">
                <a:solidFill>
                  <a:srgbClr val="000000"/>
                </a:solidFill>
                <a:latin typeface="WenQuanYi"/>
              </a:rPr>
              <a:t>Discussion</a:t>
            </a:r>
          </a:p>
        </p:txBody>
      </p:sp>
      <p:sp>
        <p:nvSpPr>
          <p:cNvPr name="TextBox 4" id="4"/>
          <p:cNvSpPr txBox="true"/>
          <p:nvPr/>
        </p:nvSpPr>
        <p:spPr>
          <a:xfrm rot="0">
            <a:off x="9139238" y="1019175"/>
            <a:ext cx="9525" cy="1228725"/>
          </a:xfrm>
          <a:prstGeom prst="rect">
            <a:avLst/>
          </a:prstGeom>
        </p:spPr>
        <p:txBody>
          <a:bodyPr anchor="t" rtlCol="false" tIns="0" lIns="0" bIns="0" rIns="0">
            <a:spAutoFit/>
          </a:bodyPr>
          <a:lstStyle/>
          <a:p>
            <a:pPr algn="ctr">
              <a:lnSpc>
                <a:spcPts val="9600"/>
              </a:lnSpc>
              <a:spcBef>
                <a:spcPct val="0"/>
              </a:spcBef>
            </a:pPr>
          </a:p>
        </p:txBody>
      </p:sp>
      <p:sp>
        <p:nvSpPr>
          <p:cNvPr name="TextBox 5" id="5"/>
          <p:cNvSpPr txBox="true"/>
          <p:nvPr/>
        </p:nvSpPr>
        <p:spPr>
          <a:xfrm rot="0">
            <a:off x="9525" y="5953178"/>
            <a:ext cx="18278475" cy="2459611"/>
          </a:xfrm>
          <a:prstGeom prst="rect">
            <a:avLst/>
          </a:prstGeom>
        </p:spPr>
        <p:txBody>
          <a:bodyPr anchor="t" rtlCol="false" tIns="0" lIns="0" bIns="0" rIns="0">
            <a:spAutoFit/>
          </a:bodyPr>
          <a:lstStyle/>
          <a:p>
            <a:pPr algn="ctr">
              <a:lnSpc>
                <a:spcPts val="3908"/>
              </a:lnSpc>
            </a:pPr>
            <a:r>
              <a:rPr lang="en-US" sz="2792">
                <a:solidFill>
                  <a:srgbClr val="000000"/>
                </a:solidFill>
                <a:latin typeface="WenQuanYi"/>
              </a:rPr>
              <a:t>On the other hand, United States and Canada both have a stable economy and lower Inflation rate then the United Kingdom which had colonized both countries. This is an example of not all colonized countries are influence by colonizing countries.</a:t>
            </a:r>
          </a:p>
          <a:p>
            <a:pPr algn="ctr">
              <a:lnSpc>
                <a:spcPts val="3908"/>
              </a:lnSpc>
            </a:pPr>
          </a:p>
          <a:p>
            <a:pPr algn="ctr">
              <a:lnSpc>
                <a:spcPts val="3908"/>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6F2EC"/>
        </a:solidFill>
      </p:bgPr>
    </p:bg>
    <p:spTree>
      <p:nvGrpSpPr>
        <p:cNvPr id="1" name=""/>
        <p:cNvGrpSpPr/>
        <p:nvPr/>
      </p:nvGrpSpPr>
      <p:grpSpPr>
        <a:xfrm>
          <a:off x="0" y="0"/>
          <a:ext cx="0" cy="0"/>
          <a:chOff x="0" y="0"/>
          <a:chExt cx="0" cy="0"/>
        </a:xfrm>
      </p:grpSpPr>
      <p:sp>
        <p:nvSpPr>
          <p:cNvPr name="TextBox 2" id="2"/>
          <p:cNvSpPr txBox="true"/>
          <p:nvPr/>
        </p:nvSpPr>
        <p:spPr>
          <a:xfrm rot="0">
            <a:off x="5959578" y="-9525"/>
            <a:ext cx="6368843" cy="1228725"/>
          </a:xfrm>
          <a:prstGeom prst="rect">
            <a:avLst/>
          </a:prstGeom>
        </p:spPr>
        <p:txBody>
          <a:bodyPr anchor="t" rtlCol="false" tIns="0" lIns="0" bIns="0" rIns="0">
            <a:spAutoFit/>
          </a:bodyPr>
          <a:lstStyle/>
          <a:p>
            <a:pPr algn="ctr">
              <a:lnSpc>
                <a:spcPts val="9600"/>
              </a:lnSpc>
            </a:pPr>
            <a:r>
              <a:rPr lang="en-US" sz="8000">
                <a:solidFill>
                  <a:srgbClr val="000000"/>
                </a:solidFill>
                <a:latin typeface="Marcellus"/>
              </a:rPr>
              <a:t>Conclusion</a:t>
            </a:r>
          </a:p>
        </p:txBody>
      </p:sp>
      <p:sp>
        <p:nvSpPr>
          <p:cNvPr name="TextBox 3" id="3"/>
          <p:cNvSpPr txBox="true"/>
          <p:nvPr/>
        </p:nvSpPr>
        <p:spPr>
          <a:xfrm rot="0">
            <a:off x="0" y="1998036"/>
            <a:ext cx="18288000" cy="7642094"/>
          </a:xfrm>
          <a:prstGeom prst="rect">
            <a:avLst/>
          </a:prstGeom>
        </p:spPr>
        <p:txBody>
          <a:bodyPr anchor="t" rtlCol="false" tIns="0" lIns="0" bIns="0" rIns="0">
            <a:spAutoFit/>
          </a:bodyPr>
          <a:lstStyle/>
          <a:p>
            <a:pPr algn="ctr">
              <a:lnSpc>
                <a:spcPts val="4382"/>
              </a:lnSpc>
            </a:pPr>
            <a:r>
              <a:rPr lang="en-US" sz="3130">
                <a:solidFill>
                  <a:srgbClr val="000000"/>
                </a:solidFill>
                <a:latin typeface="WenQuanYi"/>
              </a:rPr>
              <a:t>The purpose of this study was to find out if the history of colonization influences the inflation rate of colonized countries. The hypothesis propose was the countries colonized have a higher inflation rate than countries without historical colonization. Colonized Countries have on average higher Inflation Rates compared to their non-colonized counterparts. The Inflation rate of colonized countries tend to have a period of dramatic hyperinflation then the inflation rate will decrease over a few years. Compared to colonized countries where their inflation normally will increase within 2 or 3% over some years then return to normal. Colonizing countries does have some impact on their Inflation Rate for the majority but it does not remain the same for countries like Australia and United States. Some colonized countries can have a lower Inflation Rate than the non-colonized countries. Variously factors contribute to Inflation, although colonizing has some Impact to countries that have a weak economy but it is not the deciding factor of Inflation for colonized countries. Countries that have a high Inflation rate are often affected by war, high price fluctuation of local products, sudden price increase of imported goods. </a:t>
            </a:r>
          </a:p>
          <a:p>
            <a:pPr algn="ctr">
              <a:lnSpc>
                <a:spcPts val="368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name="TextBox 4" id="4"/>
          <p:cNvSpPr txBox="true"/>
          <p:nvPr/>
        </p:nvSpPr>
        <p:spPr>
          <a:xfrm rot="0">
            <a:off x="3906244" y="3419476"/>
            <a:ext cx="10475512" cy="1724024"/>
          </a:xfrm>
          <a:prstGeom prst="rect">
            <a:avLst/>
          </a:prstGeom>
        </p:spPr>
        <p:txBody>
          <a:bodyPr anchor="t" rtlCol="false" tIns="0" lIns="0" bIns="0" rIns="0">
            <a:spAutoFit/>
          </a:bodyPr>
          <a:lstStyle/>
          <a:p>
            <a:pPr algn="ctr">
              <a:lnSpc>
                <a:spcPts val="14000"/>
              </a:lnSpc>
            </a:pPr>
            <a:r>
              <a:rPr lang="en-US" sz="10000">
                <a:solidFill>
                  <a:srgbClr val="000000"/>
                </a:solidFill>
                <a:latin typeface="Marcellus"/>
              </a:rPr>
              <a:t>Thank You!</a:t>
            </a:r>
          </a:p>
        </p:txBody>
      </p:sp>
      <p:sp>
        <p:nvSpPr>
          <p:cNvPr name="TextBox 5" id="5"/>
          <p:cNvSpPr txBox="true"/>
          <p:nvPr/>
        </p:nvSpPr>
        <p:spPr>
          <a:xfrm rot="0">
            <a:off x="4132162" y="5548312"/>
            <a:ext cx="10023675" cy="476250"/>
          </a:xfrm>
          <a:prstGeom prst="rect">
            <a:avLst/>
          </a:prstGeom>
        </p:spPr>
        <p:txBody>
          <a:bodyPr anchor="t" rtlCol="false" tIns="0" lIns="0" bIns="0" rIns="0">
            <a:spAutoFit/>
          </a:bodyPr>
          <a:lstStyle/>
          <a:p>
            <a:pPr algn="ctr">
              <a:lnSpc>
                <a:spcPts val="3600"/>
              </a:lnSpc>
            </a:pPr>
            <a:r>
              <a:rPr lang="en-US" sz="3000">
                <a:solidFill>
                  <a:srgbClr val="000000"/>
                </a:solidFill>
                <a:latin typeface="Roboto"/>
              </a:rPr>
              <a:t>Do you have any questions for me before we go?</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152226">
            <a:off x="15012073" y="-859490"/>
            <a:ext cx="5730130" cy="4777205"/>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1784">
            <a:off x="-1000117" y="7224893"/>
            <a:ext cx="5248259" cy="569559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17278" y="461838"/>
            <a:ext cx="3472856" cy="2077399"/>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997910" y="6092710"/>
            <a:ext cx="2930614" cy="449892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grpSp>
        <p:nvGrpSpPr>
          <p:cNvPr name="Group 4" id="4"/>
          <p:cNvGrpSpPr/>
          <p:nvPr/>
        </p:nvGrpSpPr>
        <p:grpSpPr>
          <a:xfrm rot="0">
            <a:off x="1293986" y="3677296"/>
            <a:ext cx="15700029" cy="5311337"/>
            <a:chOff x="0" y="0"/>
            <a:chExt cx="28026449" cy="9481378"/>
          </a:xfrm>
        </p:grpSpPr>
        <p:sp>
          <p:nvSpPr>
            <p:cNvPr name="Freeform 5" id="5"/>
            <p:cNvSpPr/>
            <p:nvPr/>
          </p:nvSpPr>
          <p:spPr>
            <a:xfrm>
              <a:off x="0" y="0"/>
              <a:ext cx="28026451" cy="9481379"/>
            </a:xfrm>
            <a:custGeom>
              <a:avLst/>
              <a:gdLst/>
              <a:ahLst/>
              <a:cxnLst/>
              <a:rect r="r" b="b" t="t" l="l"/>
              <a:pathLst>
                <a:path h="9481379" w="28026451">
                  <a:moveTo>
                    <a:pt x="27721651" y="0"/>
                  </a:moveTo>
                  <a:lnTo>
                    <a:pt x="304800" y="0"/>
                  </a:lnTo>
                  <a:cubicBezTo>
                    <a:pt x="135890" y="0"/>
                    <a:pt x="0" y="135890"/>
                    <a:pt x="0" y="304800"/>
                  </a:cubicBezTo>
                  <a:lnTo>
                    <a:pt x="0" y="9176579"/>
                  </a:lnTo>
                  <a:cubicBezTo>
                    <a:pt x="0" y="9345488"/>
                    <a:pt x="135890" y="9481379"/>
                    <a:pt x="304800" y="9481379"/>
                  </a:cubicBezTo>
                  <a:lnTo>
                    <a:pt x="27721651" y="9481379"/>
                  </a:lnTo>
                  <a:cubicBezTo>
                    <a:pt x="27890558" y="9481379"/>
                    <a:pt x="28026451" y="9345488"/>
                    <a:pt x="28026451" y="9176579"/>
                  </a:cubicBezTo>
                  <a:lnTo>
                    <a:pt x="28026451" y="304800"/>
                  </a:lnTo>
                  <a:cubicBezTo>
                    <a:pt x="28026451" y="135890"/>
                    <a:pt x="27890558" y="0"/>
                    <a:pt x="27721651" y="0"/>
                  </a:cubicBezTo>
                  <a:close/>
                </a:path>
              </a:pathLst>
            </a:custGeom>
            <a:solidFill>
              <a:srgbClr val="F1D1C7"/>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3340" y="6332965"/>
            <a:ext cx="2952509" cy="4548684"/>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897869">
            <a:off x="-2249484" y="-1802926"/>
            <a:ext cx="5730130" cy="4777205"/>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281959">
            <a:off x="13594629" y="-745811"/>
            <a:ext cx="6798772" cy="4450105"/>
          </a:xfrm>
          <a:prstGeom prst="rect">
            <a:avLst/>
          </a:prstGeom>
        </p:spPr>
      </p:pic>
      <p:sp>
        <p:nvSpPr>
          <p:cNvPr name="TextBox 9" id="9"/>
          <p:cNvSpPr txBox="true"/>
          <p:nvPr/>
        </p:nvSpPr>
        <p:spPr>
          <a:xfrm rot="0">
            <a:off x="1856548" y="1724025"/>
            <a:ext cx="14574904" cy="1228725"/>
          </a:xfrm>
          <a:prstGeom prst="rect">
            <a:avLst/>
          </a:prstGeom>
        </p:spPr>
        <p:txBody>
          <a:bodyPr anchor="t" rtlCol="false" tIns="0" lIns="0" bIns="0" rIns="0">
            <a:spAutoFit/>
          </a:bodyPr>
          <a:lstStyle/>
          <a:p>
            <a:pPr algn="ctr">
              <a:lnSpc>
                <a:spcPts val="9600"/>
              </a:lnSpc>
            </a:pPr>
            <a:r>
              <a:rPr lang="en-US" sz="8000">
                <a:solidFill>
                  <a:srgbClr val="000000"/>
                </a:solidFill>
                <a:latin typeface="Marcellus"/>
              </a:rPr>
              <a:t>Introduction </a:t>
            </a:r>
          </a:p>
        </p:txBody>
      </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913648" y="8111859"/>
            <a:ext cx="3472856" cy="2077399"/>
          </a:xfrm>
          <a:prstGeom prst="rect">
            <a:avLst/>
          </a:prstGeom>
        </p:spPr>
      </p:pic>
      <p:sp>
        <p:nvSpPr>
          <p:cNvPr name="TextBox 11" id="11"/>
          <p:cNvSpPr txBox="true"/>
          <p:nvPr/>
        </p:nvSpPr>
        <p:spPr>
          <a:xfrm rot="0">
            <a:off x="3311586" y="3765977"/>
            <a:ext cx="11664828" cy="5133975"/>
          </a:xfrm>
          <a:prstGeom prst="rect">
            <a:avLst/>
          </a:prstGeom>
        </p:spPr>
        <p:txBody>
          <a:bodyPr anchor="t" rtlCol="false" tIns="0" lIns="0" bIns="0" rIns="0">
            <a:spAutoFit/>
          </a:bodyPr>
          <a:lstStyle/>
          <a:p>
            <a:pPr algn="ctr">
              <a:lnSpc>
                <a:spcPts val="3720"/>
              </a:lnSpc>
              <a:spcBef>
                <a:spcPct val="0"/>
              </a:spcBef>
            </a:pPr>
            <a:r>
              <a:rPr lang="en-US" sz="3100">
                <a:solidFill>
                  <a:srgbClr val="000000"/>
                </a:solidFill>
                <a:latin typeface="Marcellus"/>
              </a:rPr>
              <a:t>The research we have conducted is about the Inflation Rate of countries from the year 1960 to the year 2021. This is a study analysis to understand the inflation rate of the countries and to find out any correlation between the countries that suffer from high Inflation. This analysis focuses on colonized and non-colonized countries because Inflation rate depends on a lot of different values that vary from country to country. Volatile global energy costs, varying currency values by nation, unpredictable growth of aggregate demand, erratic food prices, shifting government tax policies, and others are a few of the associated factors.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549130">
            <a:off x="-1577160" y="7170126"/>
            <a:ext cx="6380533" cy="4176349"/>
          </a:xfrm>
          <a:prstGeom prst="rect">
            <a:avLst/>
          </a:prstGeom>
        </p:spPr>
      </p:pic>
      <p:grpSp>
        <p:nvGrpSpPr>
          <p:cNvPr name="Group 5" id="5"/>
          <p:cNvGrpSpPr/>
          <p:nvPr/>
        </p:nvGrpSpPr>
        <p:grpSpPr>
          <a:xfrm rot="0">
            <a:off x="6953602" y="1321831"/>
            <a:ext cx="4380796" cy="3893630"/>
            <a:chOff x="0" y="0"/>
            <a:chExt cx="9955835" cy="8848698"/>
          </a:xfrm>
        </p:grpSpPr>
        <p:sp>
          <p:nvSpPr>
            <p:cNvPr name="Freeform 6" id="6"/>
            <p:cNvSpPr/>
            <p:nvPr/>
          </p:nvSpPr>
          <p:spPr>
            <a:xfrm>
              <a:off x="0" y="0"/>
              <a:ext cx="9955835" cy="8848698"/>
            </a:xfrm>
            <a:custGeom>
              <a:avLst/>
              <a:gdLst/>
              <a:ahLst/>
              <a:cxnLst/>
              <a:rect r="r" b="b" t="t" l="l"/>
              <a:pathLst>
                <a:path h="8848698" w="9955835">
                  <a:moveTo>
                    <a:pt x="9651035" y="0"/>
                  </a:moveTo>
                  <a:lnTo>
                    <a:pt x="304800" y="0"/>
                  </a:lnTo>
                  <a:cubicBezTo>
                    <a:pt x="135890" y="0"/>
                    <a:pt x="0" y="135890"/>
                    <a:pt x="0" y="304800"/>
                  </a:cubicBezTo>
                  <a:lnTo>
                    <a:pt x="0" y="8543898"/>
                  </a:lnTo>
                  <a:cubicBezTo>
                    <a:pt x="0" y="8712808"/>
                    <a:pt x="135890" y="8848698"/>
                    <a:pt x="304800" y="8848698"/>
                  </a:cubicBezTo>
                  <a:lnTo>
                    <a:pt x="9651035" y="8848698"/>
                  </a:lnTo>
                  <a:cubicBezTo>
                    <a:pt x="9819945" y="8848698"/>
                    <a:pt x="9955835" y="8712808"/>
                    <a:pt x="9955835" y="8543898"/>
                  </a:cubicBezTo>
                  <a:lnTo>
                    <a:pt x="9955835" y="304800"/>
                  </a:lnTo>
                  <a:cubicBezTo>
                    <a:pt x="9955835" y="135890"/>
                    <a:pt x="9819945" y="0"/>
                    <a:pt x="9651035" y="0"/>
                  </a:cubicBezTo>
                  <a:close/>
                </a:path>
              </a:pathLst>
            </a:custGeom>
            <a:solidFill>
              <a:srgbClr val="F1D1C7"/>
            </a:solidFill>
          </p:spPr>
        </p:sp>
      </p:grpSp>
      <p:grpSp>
        <p:nvGrpSpPr>
          <p:cNvPr name="Group 7" id="7"/>
          <p:cNvGrpSpPr/>
          <p:nvPr/>
        </p:nvGrpSpPr>
        <p:grpSpPr>
          <a:xfrm rot="0">
            <a:off x="12452149" y="5215461"/>
            <a:ext cx="4380796" cy="3893630"/>
            <a:chOff x="0" y="0"/>
            <a:chExt cx="9955835" cy="8848698"/>
          </a:xfrm>
        </p:grpSpPr>
        <p:sp>
          <p:nvSpPr>
            <p:cNvPr name="Freeform 8" id="8"/>
            <p:cNvSpPr/>
            <p:nvPr/>
          </p:nvSpPr>
          <p:spPr>
            <a:xfrm>
              <a:off x="0" y="0"/>
              <a:ext cx="9955835" cy="8848698"/>
            </a:xfrm>
            <a:custGeom>
              <a:avLst/>
              <a:gdLst/>
              <a:ahLst/>
              <a:cxnLst/>
              <a:rect r="r" b="b" t="t" l="l"/>
              <a:pathLst>
                <a:path h="8848698" w="9955835">
                  <a:moveTo>
                    <a:pt x="9651035" y="0"/>
                  </a:moveTo>
                  <a:lnTo>
                    <a:pt x="304800" y="0"/>
                  </a:lnTo>
                  <a:cubicBezTo>
                    <a:pt x="135890" y="0"/>
                    <a:pt x="0" y="135890"/>
                    <a:pt x="0" y="304800"/>
                  </a:cubicBezTo>
                  <a:lnTo>
                    <a:pt x="0" y="8543898"/>
                  </a:lnTo>
                  <a:cubicBezTo>
                    <a:pt x="0" y="8712808"/>
                    <a:pt x="135890" y="8848698"/>
                    <a:pt x="304800" y="8848698"/>
                  </a:cubicBezTo>
                  <a:lnTo>
                    <a:pt x="9651035" y="8848698"/>
                  </a:lnTo>
                  <a:cubicBezTo>
                    <a:pt x="9819945" y="8848698"/>
                    <a:pt x="9955835" y="8712808"/>
                    <a:pt x="9955835" y="8543898"/>
                  </a:cubicBezTo>
                  <a:lnTo>
                    <a:pt x="9955835" y="304800"/>
                  </a:lnTo>
                  <a:cubicBezTo>
                    <a:pt x="9955835" y="135890"/>
                    <a:pt x="9819945" y="0"/>
                    <a:pt x="9651035" y="0"/>
                  </a:cubicBezTo>
                  <a:close/>
                </a:path>
              </a:pathLst>
            </a:custGeom>
            <a:solidFill>
              <a:srgbClr val="F1D1C7"/>
            </a:solidFill>
          </p:spPr>
        </p:sp>
      </p:grpSp>
      <p:grpSp>
        <p:nvGrpSpPr>
          <p:cNvPr name="Group 9" id="9"/>
          <p:cNvGrpSpPr/>
          <p:nvPr/>
        </p:nvGrpSpPr>
        <p:grpSpPr>
          <a:xfrm rot="0">
            <a:off x="1777512" y="5215461"/>
            <a:ext cx="4380796" cy="3893630"/>
            <a:chOff x="0" y="0"/>
            <a:chExt cx="9955835" cy="8848698"/>
          </a:xfrm>
        </p:grpSpPr>
        <p:sp>
          <p:nvSpPr>
            <p:cNvPr name="Freeform 10" id="10"/>
            <p:cNvSpPr/>
            <p:nvPr/>
          </p:nvSpPr>
          <p:spPr>
            <a:xfrm>
              <a:off x="0" y="0"/>
              <a:ext cx="9955835" cy="8848698"/>
            </a:xfrm>
            <a:custGeom>
              <a:avLst/>
              <a:gdLst/>
              <a:ahLst/>
              <a:cxnLst/>
              <a:rect r="r" b="b" t="t" l="l"/>
              <a:pathLst>
                <a:path h="8848698" w="9955835">
                  <a:moveTo>
                    <a:pt x="9651035" y="0"/>
                  </a:moveTo>
                  <a:lnTo>
                    <a:pt x="304800" y="0"/>
                  </a:lnTo>
                  <a:cubicBezTo>
                    <a:pt x="135890" y="0"/>
                    <a:pt x="0" y="135890"/>
                    <a:pt x="0" y="304800"/>
                  </a:cubicBezTo>
                  <a:lnTo>
                    <a:pt x="0" y="8543898"/>
                  </a:lnTo>
                  <a:cubicBezTo>
                    <a:pt x="0" y="8712808"/>
                    <a:pt x="135890" y="8848698"/>
                    <a:pt x="304800" y="8848698"/>
                  </a:cubicBezTo>
                  <a:lnTo>
                    <a:pt x="9651035" y="8848698"/>
                  </a:lnTo>
                  <a:cubicBezTo>
                    <a:pt x="9819945" y="8848698"/>
                    <a:pt x="9955835" y="8712808"/>
                    <a:pt x="9955835" y="8543898"/>
                  </a:cubicBezTo>
                  <a:lnTo>
                    <a:pt x="9955835" y="304800"/>
                  </a:lnTo>
                  <a:cubicBezTo>
                    <a:pt x="9955835" y="135890"/>
                    <a:pt x="9819945" y="0"/>
                    <a:pt x="9651035" y="0"/>
                  </a:cubicBezTo>
                  <a:close/>
                </a:path>
              </a:pathLst>
            </a:custGeom>
            <a:solidFill>
              <a:srgbClr val="F1D1C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368775">
            <a:off x="-1595429" y="-2329458"/>
            <a:ext cx="5248259" cy="5695590"/>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097886">
            <a:off x="14678243" y="8253015"/>
            <a:ext cx="5162115" cy="4303651"/>
          </a:xfrm>
          <a:prstGeom prst="rect">
            <a:avLst/>
          </a:prstGeom>
        </p:spPr>
      </p:pic>
      <p:sp>
        <p:nvSpPr>
          <p:cNvPr name="TextBox 13" id="13"/>
          <p:cNvSpPr txBox="true"/>
          <p:nvPr/>
        </p:nvSpPr>
        <p:spPr>
          <a:xfrm rot="0">
            <a:off x="6953602" y="1513507"/>
            <a:ext cx="4380796" cy="3884929"/>
          </a:xfrm>
          <a:prstGeom prst="rect">
            <a:avLst/>
          </a:prstGeom>
        </p:spPr>
        <p:txBody>
          <a:bodyPr anchor="t" rtlCol="false" tIns="0" lIns="0" bIns="0" rIns="0">
            <a:spAutoFit/>
          </a:bodyPr>
          <a:lstStyle/>
          <a:p>
            <a:pPr algn="ctr">
              <a:lnSpc>
                <a:spcPts val="4060"/>
              </a:lnSpc>
            </a:pPr>
            <a:r>
              <a:rPr lang="en-US" sz="2900">
                <a:solidFill>
                  <a:srgbClr val="000000"/>
                </a:solidFill>
                <a:latin typeface="WenQuanYi"/>
              </a:rPr>
              <a:t>Research Question :</a:t>
            </a:r>
          </a:p>
          <a:p>
            <a:pPr algn="ctr">
              <a:lnSpc>
                <a:spcPts val="4060"/>
              </a:lnSpc>
            </a:pPr>
          </a:p>
          <a:p>
            <a:pPr algn="ctr">
              <a:lnSpc>
                <a:spcPts val="4060"/>
              </a:lnSpc>
            </a:pPr>
            <a:r>
              <a:rPr lang="en-US" sz="2900">
                <a:solidFill>
                  <a:srgbClr val="000000"/>
                </a:solidFill>
                <a:latin typeface="WenQuanYi"/>
              </a:rPr>
              <a:t>Does the history of colonization influence the inflation rate of colonized countries?</a:t>
            </a:r>
          </a:p>
          <a:p>
            <a:pPr algn="ctr">
              <a:lnSpc>
                <a:spcPts val="6580"/>
              </a:lnSpc>
            </a:pPr>
          </a:p>
        </p:txBody>
      </p:sp>
      <p:sp>
        <p:nvSpPr>
          <p:cNvPr name="TextBox 14" id="14"/>
          <p:cNvSpPr txBox="true"/>
          <p:nvPr/>
        </p:nvSpPr>
        <p:spPr>
          <a:xfrm rot="0">
            <a:off x="1777512" y="5224162"/>
            <a:ext cx="4380796" cy="4399279"/>
          </a:xfrm>
          <a:prstGeom prst="rect">
            <a:avLst/>
          </a:prstGeom>
        </p:spPr>
        <p:txBody>
          <a:bodyPr anchor="t" rtlCol="false" tIns="0" lIns="0" bIns="0" rIns="0">
            <a:spAutoFit/>
          </a:bodyPr>
          <a:lstStyle/>
          <a:p>
            <a:pPr algn="ctr">
              <a:lnSpc>
                <a:spcPts val="4060"/>
              </a:lnSpc>
            </a:pPr>
            <a:r>
              <a:rPr lang="en-US" sz="2900">
                <a:solidFill>
                  <a:srgbClr val="000000"/>
                </a:solidFill>
                <a:latin typeface="WenQuanYi"/>
              </a:rPr>
              <a:t>Hypothesis :</a:t>
            </a:r>
          </a:p>
          <a:p>
            <a:pPr algn="ctr">
              <a:lnSpc>
                <a:spcPts val="4060"/>
              </a:lnSpc>
            </a:pPr>
          </a:p>
          <a:p>
            <a:pPr algn="ctr">
              <a:lnSpc>
                <a:spcPts val="4060"/>
              </a:lnSpc>
            </a:pPr>
            <a:r>
              <a:rPr lang="en-US" sz="2900">
                <a:solidFill>
                  <a:srgbClr val="000000"/>
                </a:solidFill>
                <a:latin typeface="WenQuanYi"/>
              </a:rPr>
              <a:t>Countries colonized have a higher inflation rate than countries without historical colonization.</a:t>
            </a:r>
          </a:p>
          <a:p>
            <a:pPr algn="ctr">
              <a:lnSpc>
                <a:spcPts val="4060"/>
              </a:lnSpc>
            </a:pPr>
          </a:p>
          <a:p>
            <a:pPr algn="ctr">
              <a:lnSpc>
                <a:spcPts val="6580"/>
              </a:lnSpc>
            </a:pPr>
          </a:p>
        </p:txBody>
      </p:sp>
      <p:sp>
        <p:nvSpPr>
          <p:cNvPr name="TextBox 15" id="15"/>
          <p:cNvSpPr txBox="true"/>
          <p:nvPr/>
        </p:nvSpPr>
        <p:spPr>
          <a:xfrm rot="0">
            <a:off x="12452149" y="5331761"/>
            <a:ext cx="4380796" cy="4913629"/>
          </a:xfrm>
          <a:prstGeom prst="rect">
            <a:avLst/>
          </a:prstGeom>
        </p:spPr>
        <p:txBody>
          <a:bodyPr anchor="t" rtlCol="false" tIns="0" lIns="0" bIns="0" rIns="0">
            <a:spAutoFit/>
          </a:bodyPr>
          <a:lstStyle/>
          <a:p>
            <a:pPr algn="ctr">
              <a:lnSpc>
                <a:spcPts val="4060"/>
              </a:lnSpc>
            </a:pPr>
            <a:r>
              <a:rPr lang="en-US" sz="2900">
                <a:solidFill>
                  <a:srgbClr val="000000"/>
                </a:solidFill>
                <a:latin typeface="WenQuanYi"/>
              </a:rPr>
              <a:t>Alternative Hypothesis :</a:t>
            </a:r>
          </a:p>
          <a:p>
            <a:pPr algn="ctr">
              <a:lnSpc>
                <a:spcPts val="4060"/>
              </a:lnSpc>
            </a:pPr>
          </a:p>
          <a:p>
            <a:pPr algn="ctr">
              <a:lnSpc>
                <a:spcPts val="4060"/>
              </a:lnSpc>
            </a:pPr>
            <a:r>
              <a:rPr lang="en-US" sz="2900">
                <a:solidFill>
                  <a:srgbClr val="000000"/>
                </a:solidFill>
                <a:latin typeface="WenQuanYi"/>
              </a:rPr>
              <a:t>Colonization of countries does not have an impact on the inflation rate of the country.</a:t>
            </a:r>
          </a:p>
          <a:p>
            <a:pPr algn="ctr">
              <a:lnSpc>
                <a:spcPts val="4060"/>
              </a:lnSpc>
            </a:pPr>
          </a:p>
          <a:p>
            <a:pPr algn="ctr">
              <a:lnSpc>
                <a:spcPts val="4060"/>
              </a:lnSpc>
            </a:pPr>
          </a:p>
          <a:p>
            <a:pPr algn="ctr">
              <a:lnSpc>
                <a:spcPts val="65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name="TextBox 4" id="4"/>
          <p:cNvSpPr txBox="true"/>
          <p:nvPr/>
        </p:nvSpPr>
        <p:spPr>
          <a:xfrm rot="0">
            <a:off x="5364266" y="-9525"/>
            <a:ext cx="7559468" cy="2447925"/>
          </a:xfrm>
          <a:prstGeom prst="rect">
            <a:avLst/>
          </a:prstGeom>
        </p:spPr>
        <p:txBody>
          <a:bodyPr anchor="t" rtlCol="false" tIns="0" lIns="0" bIns="0" rIns="0">
            <a:spAutoFit/>
          </a:bodyPr>
          <a:lstStyle/>
          <a:p>
            <a:pPr algn="ctr">
              <a:lnSpc>
                <a:spcPts val="9600"/>
              </a:lnSpc>
            </a:pPr>
            <a:r>
              <a:rPr lang="en-US" sz="8000">
                <a:solidFill>
                  <a:srgbClr val="000000"/>
                </a:solidFill>
                <a:latin typeface="Marcellus"/>
              </a:rPr>
              <a:t>Methodology</a:t>
            </a:r>
          </a:p>
          <a:p>
            <a:pPr algn="ctr">
              <a:lnSpc>
                <a:spcPts val="9600"/>
              </a:lnSpc>
            </a:pP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259973" y="8336864"/>
            <a:ext cx="2904387" cy="4458662"/>
          </a:xfrm>
          <a:prstGeom prst="rect">
            <a:avLst/>
          </a:prstGeom>
        </p:spPr>
      </p:pic>
      <p:sp>
        <p:nvSpPr>
          <p:cNvPr name="TextBox 6" id="6"/>
          <p:cNvSpPr txBox="true"/>
          <p:nvPr/>
        </p:nvSpPr>
        <p:spPr>
          <a:xfrm rot="0">
            <a:off x="1028700" y="1541780"/>
            <a:ext cx="8115300"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a:rPr>
              <a:t>Method of collecting data :</a:t>
            </a:r>
          </a:p>
        </p:txBody>
      </p:sp>
      <p:sp>
        <p:nvSpPr>
          <p:cNvPr name="TextBox 7" id="7"/>
          <p:cNvSpPr txBox="true"/>
          <p:nvPr/>
        </p:nvSpPr>
        <p:spPr>
          <a:xfrm rot="0">
            <a:off x="1028700" y="2665851"/>
            <a:ext cx="16230600" cy="6065618"/>
          </a:xfrm>
          <a:prstGeom prst="rect">
            <a:avLst/>
          </a:prstGeom>
        </p:spPr>
        <p:txBody>
          <a:bodyPr anchor="t" rtlCol="false" tIns="0" lIns="0" bIns="0" rIns="0">
            <a:spAutoFit/>
          </a:bodyPr>
          <a:lstStyle/>
          <a:p>
            <a:pPr algn="ctr">
              <a:lnSpc>
                <a:spcPts val="5349"/>
              </a:lnSpc>
            </a:pPr>
            <a:r>
              <a:rPr lang="en-US" sz="3821">
                <a:solidFill>
                  <a:srgbClr val="000000"/>
                </a:solidFill>
                <a:latin typeface="WenQuanYi"/>
              </a:rPr>
              <a:t>The dataset being used in this study is the Inflation Rate of Countries from year 1960 to 2021, the dataset was collected from countries by the World Bank. Since the data is collected by the world bank, it consists of data to some degree with a political view point, which in this case translates to missing and null values from some countries. The world bank did not provide some details from some countries or the countries did not provide this information to the world bank due the various reasons.</a:t>
            </a:r>
          </a:p>
          <a:p>
            <a:pPr algn="ctr">
              <a:lnSpc>
                <a:spcPts val="534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name="TextBox 4" id="4"/>
          <p:cNvSpPr txBox="true"/>
          <p:nvPr/>
        </p:nvSpPr>
        <p:spPr>
          <a:xfrm rot="0">
            <a:off x="5364266" y="-9525"/>
            <a:ext cx="7559468" cy="2447925"/>
          </a:xfrm>
          <a:prstGeom prst="rect">
            <a:avLst/>
          </a:prstGeom>
        </p:spPr>
        <p:txBody>
          <a:bodyPr anchor="t" rtlCol="false" tIns="0" lIns="0" bIns="0" rIns="0">
            <a:spAutoFit/>
          </a:bodyPr>
          <a:lstStyle/>
          <a:p>
            <a:pPr algn="ctr">
              <a:lnSpc>
                <a:spcPts val="9600"/>
              </a:lnSpc>
            </a:pPr>
            <a:r>
              <a:rPr lang="en-US" sz="8000">
                <a:solidFill>
                  <a:srgbClr val="000000"/>
                </a:solidFill>
                <a:latin typeface="Marcellus"/>
              </a:rPr>
              <a:t>Methodology</a:t>
            </a:r>
          </a:p>
          <a:p>
            <a:pPr algn="ctr">
              <a:lnSpc>
                <a:spcPts val="9600"/>
              </a:lnSpc>
            </a:pP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259973" y="8336864"/>
            <a:ext cx="2904387" cy="4458662"/>
          </a:xfrm>
          <a:prstGeom prst="rect">
            <a:avLst/>
          </a:prstGeom>
        </p:spPr>
      </p:pic>
      <p:sp>
        <p:nvSpPr>
          <p:cNvPr name="TextBox 6" id="6"/>
          <p:cNvSpPr txBox="true"/>
          <p:nvPr/>
        </p:nvSpPr>
        <p:spPr>
          <a:xfrm rot="0">
            <a:off x="1028700" y="1541780"/>
            <a:ext cx="8115300"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a:rPr>
              <a:t>Data visualization method :</a:t>
            </a:r>
          </a:p>
        </p:txBody>
      </p:sp>
      <p:sp>
        <p:nvSpPr>
          <p:cNvPr name="TextBox 7" id="7"/>
          <p:cNvSpPr txBox="true"/>
          <p:nvPr/>
        </p:nvSpPr>
        <p:spPr>
          <a:xfrm rot="0">
            <a:off x="1028700" y="2720915"/>
            <a:ext cx="16230600" cy="6546016"/>
          </a:xfrm>
          <a:prstGeom prst="rect">
            <a:avLst/>
          </a:prstGeom>
        </p:spPr>
        <p:txBody>
          <a:bodyPr anchor="t" rtlCol="false" tIns="0" lIns="0" bIns="0" rIns="0">
            <a:spAutoFit/>
          </a:bodyPr>
          <a:lstStyle/>
          <a:p>
            <a:pPr algn="ctr">
              <a:lnSpc>
                <a:spcPts val="4368"/>
              </a:lnSpc>
            </a:pPr>
            <a:r>
              <a:rPr lang="en-US" sz="3120">
                <a:solidFill>
                  <a:srgbClr val="000000"/>
                </a:solidFill>
                <a:latin typeface="WenQuanYi"/>
              </a:rPr>
              <a:t>The graphic display of information and data is known as data visualization. Data visualization tools offer an easy approach to observe and analyze trends, outliers, and patterns in data by utilizing visual elements like charts, graphs, and maps. Using graphs to present the data over the progress of Inflation Rate to compare them with colonized and non-colonized countries to find out the correlation and the determine if there are some factors that determine the progress of Inflation Rate. By using line graphs, it provides an accurate representation of the trend of Inflation in the country then comparing the countries together to find out if the colonized countries have on average a higher Inflation, then non-colonized countries. We will also find out if the influence of the non-colonized country is still in effect in modern days, as well as comparing some countries that have a lower Inflation Rate then the countries that colonized them in the past.</a:t>
            </a:r>
          </a:p>
          <a:p>
            <a:pPr algn="ctr">
              <a:lnSpc>
                <a:spcPts val="377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name="TextBox 4" id="4"/>
          <p:cNvSpPr txBox="true"/>
          <p:nvPr/>
        </p:nvSpPr>
        <p:spPr>
          <a:xfrm rot="0">
            <a:off x="5364266" y="-9525"/>
            <a:ext cx="7559468" cy="2447925"/>
          </a:xfrm>
          <a:prstGeom prst="rect">
            <a:avLst/>
          </a:prstGeom>
        </p:spPr>
        <p:txBody>
          <a:bodyPr anchor="t" rtlCol="false" tIns="0" lIns="0" bIns="0" rIns="0">
            <a:spAutoFit/>
          </a:bodyPr>
          <a:lstStyle/>
          <a:p>
            <a:pPr algn="ctr">
              <a:lnSpc>
                <a:spcPts val="9600"/>
              </a:lnSpc>
            </a:pPr>
            <a:r>
              <a:rPr lang="en-US" sz="8000">
                <a:solidFill>
                  <a:srgbClr val="000000"/>
                </a:solidFill>
                <a:latin typeface="Marcellus"/>
              </a:rPr>
              <a:t>Methodology</a:t>
            </a:r>
          </a:p>
          <a:p>
            <a:pPr algn="ctr">
              <a:lnSpc>
                <a:spcPts val="9600"/>
              </a:lnSpc>
            </a:pP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259973" y="8336864"/>
            <a:ext cx="2904387" cy="4458662"/>
          </a:xfrm>
          <a:prstGeom prst="rect">
            <a:avLst/>
          </a:prstGeom>
        </p:spPr>
      </p:pic>
      <p:sp>
        <p:nvSpPr>
          <p:cNvPr name="TextBox 6" id="6"/>
          <p:cNvSpPr txBox="true"/>
          <p:nvPr/>
        </p:nvSpPr>
        <p:spPr>
          <a:xfrm rot="0">
            <a:off x="1028700" y="1541780"/>
            <a:ext cx="8115300"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a:rPr>
              <a:t>Random Forest Algorithm :</a:t>
            </a:r>
          </a:p>
        </p:txBody>
      </p:sp>
      <p:sp>
        <p:nvSpPr>
          <p:cNvPr name="TextBox 7" id="7"/>
          <p:cNvSpPr txBox="true"/>
          <p:nvPr/>
        </p:nvSpPr>
        <p:spPr>
          <a:xfrm rot="0">
            <a:off x="1028700" y="2371725"/>
            <a:ext cx="16230600" cy="7990967"/>
          </a:xfrm>
          <a:prstGeom prst="rect">
            <a:avLst/>
          </a:prstGeom>
        </p:spPr>
        <p:txBody>
          <a:bodyPr anchor="t" rtlCol="false" tIns="0" lIns="0" bIns="0" rIns="0">
            <a:spAutoFit/>
          </a:bodyPr>
          <a:lstStyle/>
          <a:p>
            <a:pPr algn="ctr">
              <a:lnSpc>
                <a:spcPts val="4228"/>
              </a:lnSpc>
            </a:pPr>
            <a:r>
              <a:rPr lang="en-US" sz="3020">
                <a:solidFill>
                  <a:srgbClr val="000000"/>
                </a:solidFill>
                <a:latin typeface="WenQuanYi"/>
              </a:rPr>
              <a:t>Using Random Forest classifier to find out if the Inflation Rate of a country next year will increase or decrease. Random forest and other supervised machine learning algorithms are frequently used in classification and regression problems. It builds decision trees from different samples, using their average for categorization and majority vote. Random Forest classifier decorrelates the trees with the addition of splitting on a random subset of characteristics, random forest outperforms bagging.This indicates that the model only takes into account a small subset of features rather than all of the model's features at each split in the tree. While the trees are developing, the random forest adds more randomness to the model. When dividing a node, it looks for the best feature from a random subset of features rather than the most crucial one. Because of the wide diversity created by this, the model is generally better. So, in this model we will be inputting the values of 0 and 1 in an array with 64 values since we are going to be using 64 countries, the 0 values represent No which the 1 value represents yes. </a:t>
            </a:r>
          </a:p>
          <a:p>
            <a:pPr algn="ctr">
              <a:lnSpc>
                <a:spcPts val="4228"/>
              </a:lnSpc>
            </a:pPr>
          </a:p>
          <a:p>
            <a:pPr algn="ctr">
              <a:lnSpc>
                <a:spcPts val="422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69" r="0" b="2149"/>
          <a:stretch>
            <a:fillRect/>
          </a:stretch>
        </p:blipFill>
        <p:spPr>
          <a:xfrm flipH="false" flipV="false" rot="0">
            <a:off x="305324" y="1360785"/>
            <a:ext cx="17259300" cy="8579534"/>
          </a:xfrm>
          <a:prstGeom prst="rect">
            <a:avLst/>
          </a:prstGeom>
        </p:spPr>
      </p:pic>
      <p:sp>
        <p:nvSpPr>
          <p:cNvPr name="TextBox 3" id="3"/>
          <p:cNvSpPr txBox="true"/>
          <p:nvPr/>
        </p:nvSpPr>
        <p:spPr>
          <a:xfrm rot="0">
            <a:off x="4596216" y="-9525"/>
            <a:ext cx="9095569" cy="899775"/>
          </a:xfrm>
          <a:prstGeom prst="rect">
            <a:avLst/>
          </a:prstGeom>
        </p:spPr>
        <p:txBody>
          <a:bodyPr anchor="t" rtlCol="false" tIns="0" lIns="0" bIns="0" rIns="0">
            <a:spAutoFit/>
          </a:bodyPr>
          <a:lstStyle/>
          <a:p>
            <a:pPr algn="ctr">
              <a:lnSpc>
                <a:spcPts val="7009"/>
              </a:lnSpc>
            </a:pPr>
            <a:r>
              <a:rPr lang="en-US" sz="5841">
                <a:solidFill>
                  <a:srgbClr val="000000"/>
                </a:solidFill>
                <a:latin typeface="Marcellus"/>
              </a:rPr>
              <a:t>Results</a:t>
            </a:r>
          </a:p>
        </p:txBody>
      </p:sp>
      <p:sp>
        <p:nvSpPr>
          <p:cNvPr name="TextBox 4" id="4"/>
          <p:cNvSpPr txBox="true"/>
          <p:nvPr/>
        </p:nvSpPr>
        <p:spPr>
          <a:xfrm rot="0">
            <a:off x="0" y="770870"/>
            <a:ext cx="14992532" cy="589915"/>
          </a:xfrm>
          <a:prstGeom prst="rect">
            <a:avLst/>
          </a:prstGeom>
        </p:spPr>
        <p:txBody>
          <a:bodyPr anchor="t" rtlCol="false" tIns="0" lIns="0" bIns="0" rIns="0">
            <a:spAutoFit/>
          </a:bodyPr>
          <a:lstStyle/>
          <a:p>
            <a:pPr algn="ctr">
              <a:lnSpc>
                <a:spcPts val="4759"/>
              </a:lnSpc>
            </a:pPr>
            <a:r>
              <a:rPr lang="en-US" sz="3399">
                <a:solidFill>
                  <a:srgbClr val="000000"/>
                </a:solidFill>
                <a:latin typeface="WenQuanYi"/>
              </a:rPr>
              <a:t>Calculating percentiles of countries that were colonized and non-colonized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80132" y="2048234"/>
            <a:ext cx="7759606" cy="79359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598497" y="1149806"/>
            <a:ext cx="677788" cy="7193791"/>
          </a:xfrm>
          <a:prstGeom prst="rect">
            <a:avLst/>
          </a:prstGeom>
        </p:spPr>
      </p:pic>
      <p:pic>
        <p:nvPicPr>
          <p:cNvPr name="Picture 4" id="4"/>
          <p:cNvPicPr>
            <a:picLocks noChangeAspect="true"/>
          </p:cNvPicPr>
          <p:nvPr/>
        </p:nvPicPr>
        <p:blipFill>
          <a:blip r:embed="rId4"/>
          <a:srcRect l="3169" t="0" r="7152" b="0"/>
          <a:stretch>
            <a:fillRect/>
          </a:stretch>
        </p:blipFill>
        <p:spPr>
          <a:xfrm flipH="false" flipV="false" rot="0">
            <a:off x="14926917" y="1028700"/>
            <a:ext cx="2115248" cy="822960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474986" y="5378364"/>
            <a:ext cx="9164752" cy="1504661"/>
          </a:xfrm>
          <a:prstGeom prst="rect">
            <a:avLst/>
          </a:prstGeom>
        </p:spPr>
      </p:pic>
      <p:sp>
        <p:nvSpPr>
          <p:cNvPr name="TextBox 6" id="6"/>
          <p:cNvSpPr txBox="true"/>
          <p:nvPr/>
        </p:nvSpPr>
        <p:spPr>
          <a:xfrm rot="0">
            <a:off x="0" y="85970"/>
            <a:ext cx="18100109" cy="589915"/>
          </a:xfrm>
          <a:prstGeom prst="rect">
            <a:avLst/>
          </a:prstGeom>
        </p:spPr>
        <p:txBody>
          <a:bodyPr anchor="t" rtlCol="false" tIns="0" lIns="0" bIns="0" rIns="0">
            <a:spAutoFit/>
          </a:bodyPr>
          <a:lstStyle/>
          <a:p>
            <a:pPr algn="ctr">
              <a:lnSpc>
                <a:spcPts val="4759"/>
              </a:lnSpc>
            </a:pPr>
            <a:r>
              <a:rPr lang="en-US" sz="3399">
                <a:solidFill>
                  <a:srgbClr val="000000"/>
                </a:solidFill>
                <a:latin typeface="WenQuanYi"/>
              </a:rPr>
              <a:t>Random Forest Classification to check if the Inflation Rate next year will be higher or lower</a:t>
            </a:r>
          </a:p>
        </p:txBody>
      </p:sp>
      <p:sp>
        <p:nvSpPr>
          <p:cNvPr name="TextBox 7" id="7"/>
          <p:cNvSpPr txBox="true"/>
          <p:nvPr/>
        </p:nvSpPr>
        <p:spPr>
          <a:xfrm rot="0">
            <a:off x="0" y="3429767"/>
            <a:ext cx="11305024" cy="1773193"/>
          </a:xfrm>
          <a:prstGeom prst="rect">
            <a:avLst/>
          </a:prstGeom>
        </p:spPr>
        <p:txBody>
          <a:bodyPr anchor="t" rtlCol="false" tIns="0" lIns="0" bIns="0" rIns="0">
            <a:spAutoFit/>
          </a:bodyPr>
          <a:lstStyle/>
          <a:p>
            <a:pPr algn="ctr">
              <a:lnSpc>
                <a:spcPts val="2803"/>
              </a:lnSpc>
            </a:pPr>
            <a:r>
              <a:rPr lang="en-US" sz="2002">
                <a:solidFill>
                  <a:srgbClr val="000000"/>
                </a:solidFill>
                <a:latin typeface="WenQuanYi"/>
              </a:rPr>
              <a:t>By using X as the country, we want to classify and Y as the Yes and No factor. We are able to use Random Forest Classifier to predict the result. Although the accuracy of the model is at 71%. It provides a look into the result. The training set of the model will consist of 90% of the data within the dataset while the testing model will consist of 10% from the training set.</a:t>
            </a:r>
          </a:p>
          <a:p>
            <a:pPr algn="ctr">
              <a:lnSpc>
                <a:spcPts val="2803"/>
              </a:lnSpc>
            </a:pPr>
          </a:p>
        </p:txBody>
      </p:sp>
      <p:sp>
        <p:nvSpPr>
          <p:cNvPr name="TextBox 8" id="8"/>
          <p:cNvSpPr txBox="true"/>
          <p:nvPr/>
        </p:nvSpPr>
        <p:spPr>
          <a:xfrm rot="0">
            <a:off x="0" y="7635500"/>
            <a:ext cx="11664828" cy="1416049"/>
          </a:xfrm>
          <a:prstGeom prst="rect">
            <a:avLst/>
          </a:prstGeom>
        </p:spPr>
        <p:txBody>
          <a:bodyPr anchor="t" rtlCol="false" tIns="0" lIns="0" bIns="0" rIns="0">
            <a:spAutoFit/>
          </a:bodyPr>
          <a:lstStyle/>
          <a:p>
            <a:pPr algn="ctr">
              <a:lnSpc>
                <a:spcPts val="2800"/>
              </a:lnSpc>
            </a:pPr>
            <a:r>
              <a:rPr lang="en-US" sz="2000">
                <a:solidFill>
                  <a:srgbClr val="000000"/>
                </a:solidFill>
                <a:latin typeface="WenQuanYi"/>
              </a:rPr>
              <a:t>The results showcase the value of 1 which is no, the model suggests that Austria will not have a higher Inflation Rate in the year 2022 since its Inflation Rate was already at 3% in 2021, the model has a 71% confidence that 2022 Austria will not have a higher Inflation Rate.</a:t>
            </a:r>
          </a:p>
          <a:p>
            <a:pPr algn="ctr">
              <a:lnSpc>
                <a:spcPts val="2800"/>
              </a:lnSpc>
            </a:pPr>
          </a:p>
        </p:txBody>
      </p:sp>
      <p:sp>
        <p:nvSpPr>
          <p:cNvPr name="TextBox 9" id="9"/>
          <p:cNvSpPr txBox="true"/>
          <p:nvPr/>
        </p:nvSpPr>
        <p:spPr>
          <a:xfrm rot="0">
            <a:off x="9639738" y="2148125"/>
            <a:ext cx="1574349" cy="527140"/>
          </a:xfrm>
          <a:prstGeom prst="rect">
            <a:avLst/>
          </a:prstGeom>
        </p:spPr>
        <p:txBody>
          <a:bodyPr anchor="t" rtlCol="false" tIns="0" lIns="0" bIns="0" rIns="0">
            <a:spAutoFit/>
          </a:bodyPr>
          <a:lstStyle/>
          <a:p>
            <a:pPr algn="ctr">
              <a:lnSpc>
                <a:spcPts val="4266"/>
              </a:lnSpc>
            </a:pPr>
            <a:r>
              <a:rPr lang="en-US" sz="3047">
                <a:solidFill>
                  <a:srgbClr val="000000"/>
                </a:solidFill>
                <a:latin typeface="WenQuanYi"/>
              </a:rPr>
              <a:t>71 %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9598"/>
          <a:stretch>
            <a:fillRect/>
          </a:stretch>
        </p:blipFill>
        <p:spPr>
          <a:xfrm flipH="false" flipV="false" rot="0">
            <a:off x="1427969" y="2247900"/>
            <a:ext cx="15994994" cy="3225634"/>
          </a:xfrm>
          <a:prstGeom prst="rect">
            <a:avLst/>
          </a:prstGeom>
        </p:spPr>
      </p:pic>
      <p:sp>
        <p:nvSpPr>
          <p:cNvPr name="TextBox 3" id="3"/>
          <p:cNvSpPr txBox="true"/>
          <p:nvPr/>
        </p:nvSpPr>
        <p:spPr>
          <a:xfrm rot="0">
            <a:off x="6732731" y="-161925"/>
            <a:ext cx="4822538" cy="1372604"/>
          </a:xfrm>
          <a:prstGeom prst="rect">
            <a:avLst/>
          </a:prstGeom>
        </p:spPr>
        <p:txBody>
          <a:bodyPr anchor="t" rtlCol="false" tIns="0" lIns="0" bIns="0" rIns="0">
            <a:spAutoFit/>
          </a:bodyPr>
          <a:lstStyle/>
          <a:p>
            <a:pPr algn="ctr">
              <a:lnSpc>
                <a:spcPts val="11121"/>
              </a:lnSpc>
            </a:pPr>
            <a:r>
              <a:rPr lang="en-US" sz="7944">
                <a:solidFill>
                  <a:srgbClr val="000000"/>
                </a:solidFill>
                <a:latin typeface="WenQuanYi"/>
              </a:rPr>
              <a:t>Discussion</a:t>
            </a:r>
          </a:p>
        </p:txBody>
      </p:sp>
      <p:sp>
        <p:nvSpPr>
          <p:cNvPr name="TextBox 4" id="4"/>
          <p:cNvSpPr txBox="true"/>
          <p:nvPr/>
        </p:nvSpPr>
        <p:spPr>
          <a:xfrm rot="0">
            <a:off x="9139238" y="1019175"/>
            <a:ext cx="9525" cy="1228725"/>
          </a:xfrm>
          <a:prstGeom prst="rect">
            <a:avLst/>
          </a:prstGeom>
        </p:spPr>
        <p:txBody>
          <a:bodyPr anchor="t" rtlCol="false" tIns="0" lIns="0" bIns="0" rIns="0">
            <a:spAutoFit/>
          </a:bodyPr>
          <a:lstStyle/>
          <a:p>
            <a:pPr algn="ctr">
              <a:lnSpc>
                <a:spcPts val="9600"/>
              </a:lnSpc>
              <a:spcBef>
                <a:spcPct val="0"/>
              </a:spcBef>
            </a:pPr>
          </a:p>
        </p:txBody>
      </p:sp>
      <p:sp>
        <p:nvSpPr>
          <p:cNvPr name="TextBox 5" id="5"/>
          <p:cNvSpPr txBox="true"/>
          <p:nvPr/>
        </p:nvSpPr>
        <p:spPr>
          <a:xfrm rot="0">
            <a:off x="0" y="6798689"/>
            <a:ext cx="18278475" cy="2459611"/>
          </a:xfrm>
          <a:prstGeom prst="rect">
            <a:avLst/>
          </a:prstGeom>
        </p:spPr>
        <p:txBody>
          <a:bodyPr anchor="t" rtlCol="false" tIns="0" lIns="0" bIns="0" rIns="0">
            <a:spAutoFit/>
          </a:bodyPr>
          <a:lstStyle/>
          <a:p>
            <a:pPr algn="ctr">
              <a:lnSpc>
                <a:spcPts val="3908"/>
              </a:lnSpc>
            </a:pPr>
            <a:r>
              <a:rPr lang="en-US" sz="2792">
                <a:solidFill>
                  <a:srgbClr val="000000"/>
                </a:solidFill>
                <a:latin typeface="WenQuanYi"/>
              </a:rPr>
              <a:t>This graph is a representation of colonized and non-colonized country. Australia is a country which was colonized by the United Kingdom while Sweden is a country that has never been colonized. We can see the Inflation rate for both countries are relatively similar over the years. When Inflation rate raises, it happens to both countries. This is one of the examples of not all colonized countries will have higher Inflation then non-colonized countries. </a:t>
            </a:r>
          </a:p>
          <a:p>
            <a:pPr algn="ctr">
              <a:lnSpc>
                <a:spcPts val="390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DAFTVZZqGzQ</dc:identifier>
  <dcterms:modified xsi:type="dcterms:W3CDTF">2011-08-01T06:04:30Z</dcterms:modified>
  <cp:revision>1</cp:revision>
  <dc:title>Introduction To Data Science</dc:title>
</cp:coreProperties>
</file>